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7" r:id="rId4"/>
    <p:sldId id="288" r:id="rId5"/>
    <p:sldId id="286" r:id="rId6"/>
    <p:sldId id="259" r:id="rId7"/>
    <p:sldId id="289" r:id="rId8"/>
    <p:sldId id="260" r:id="rId9"/>
    <p:sldId id="290" r:id="rId10"/>
    <p:sldId id="261" r:id="rId11"/>
    <p:sldId id="262" r:id="rId12"/>
    <p:sldId id="265" r:id="rId13"/>
    <p:sldId id="266" r:id="rId14"/>
    <p:sldId id="267" r:id="rId15"/>
    <p:sldId id="263" r:id="rId16"/>
    <p:sldId id="264" r:id="rId17"/>
    <p:sldId id="268" r:id="rId18"/>
    <p:sldId id="269" r:id="rId19"/>
    <p:sldId id="270" r:id="rId20"/>
    <p:sldId id="271" r:id="rId21"/>
    <p:sldId id="302" r:id="rId22"/>
    <p:sldId id="306" r:id="rId23"/>
    <p:sldId id="310" r:id="rId24"/>
    <p:sldId id="31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5165" autoAdjust="0"/>
  </p:normalViewPr>
  <p:slideViewPr>
    <p:cSldViewPr snapToGrid="0">
      <p:cViewPr>
        <p:scale>
          <a:sx n="46" d="100"/>
          <a:sy n="46" d="100"/>
        </p:scale>
        <p:origin x="-2346" y="-34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17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6222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86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649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7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46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3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6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3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8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76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858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5"/>
            <a:ext cx="3471863" cy="70396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28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5" y="1426285"/>
            <a:ext cx="3471863" cy="703968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33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37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743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7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E0C1B-98BC-462B-BBDE-A2269C8B684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18E62-5FEB-4687-A7E5-6482795479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004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" descr="http://forchel.ru/uploads/posts/2015-09/1441622743_05.jpg">
            <a:extLst>
              <a:ext uri="{FF2B5EF4-FFF2-40B4-BE49-F238E27FC236}">
                <a16:creationId xmlns:a16="http://schemas.microsoft.com/office/drawing/2014/main" xmlns="" id="{EDDA7A57-241E-4DAE-82B5-41FB9B77A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1204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901BF84-CA14-4ADD-87DB-391D4C1D9814}"/>
              </a:ext>
            </a:extLst>
          </p:cNvPr>
          <p:cNvSpPr txBox="1"/>
          <p:nvPr/>
        </p:nvSpPr>
        <p:spPr>
          <a:xfrm>
            <a:off x="1068495" y="3290669"/>
            <a:ext cx="450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Портфолио</a:t>
            </a:r>
          </a:p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музыкального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xmlns="" val="283385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8C14BE-72A3-4D5F-A608-F899AD3F2554}"/>
              </a:ext>
            </a:extLst>
          </p:cNvPr>
          <p:cNvSpPr txBox="1"/>
          <p:nvPr/>
        </p:nvSpPr>
        <p:spPr>
          <a:xfrm>
            <a:off x="854766" y="468343"/>
            <a:ext cx="5506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otype Corsiva" pitchFamily="66" charset="0"/>
                <a:cs typeface="Calibri" pitchFamily="34" charset="0"/>
              </a:rPr>
              <a:t>Муниципальное бюджетное дошкольное </a:t>
            </a:r>
          </a:p>
          <a:p>
            <a:pPr algn="ctr"/>
            <a:r>
              <a:rPr lang="ru-RU" sz="2000" b="1" dirty="0">
                <a:latin typeface="Monotype Corsiva" pitchFamily="66" charset="0"/>
                <a:cs typeface="Calibri" pitchFamily="34" charset="0"/>
              </a:rPr>
              <a:t>о</a:t>
            </a:r>
            <a:r>
              <a:rPr lang="ru-RU" sz="2000" b="1" dirty="0" smtClean="0">
                <a:latin typeface="Monotype Corsiva" pitchFamily="66" charset="0"/>
                <a:cs typeface="Calibri" pitchFamily="34" charset="0"/>
              </a:rPr>
              <a:t>бразовательное </a:t>
            </a:r>
            <a:r>
              <a:rPr lang="ru-RU" sz="2000" b="1" dirty="0">
                <a:latin typeface="Monotype Corsiva" pitchFamily="66" charset="0"/>
                <a:cs typeface="Calibri" pitchFamily="34" charset="0"/>
              </a:rPr>
              <a:t>учреждение центр</a:t>
            </a:r>
          </a:p>
          <a:p>
            <a:pPr algn="ctr"/>
            <a:r>
              <a:rPr lang="ru-RU" sz="2000" b="1" dirty="0">
                <a:latin typeface="Monotype Corsiva" pitchFamily="66" charset="0"/>
                <a:cs typeface="Calibri" pitchFamily="34" charset="0"/>
              </a:rPr>
              <a:t>р</a:t>
            </a:r>
            <a:r>
              <a:rPr lang="ru-RU" sz="2000" b="1" dirty="0" smtClean="0">
                <a:latin typeface="Monotype Corsiva" pitchFamily="66" charset="0"/>
                <a:cs typeface="Calibri" pitchFamily="34" charset="0"/>
              </a:rPr>
              <a:t>азвития </a:t>
            </a:r>
            <a:r>
              <a:rPr lang="ru-RU" sz="2000" b="1" dirty="0">
                <a:latin typeface="Monotype Corsiva" pitchFamily="66" charset="0"/>
                <a:cs typeface="Calibri" pitchFamily="34" charset="0"/>
              </a:rPr>
              <a:t>ребенка детский сад № 12 </a:t>
            </a:r>
          </a:p>
          <a:p>
            <a:pPr algn="ctr"/>
            <a:r>
              <a:rPr lang="ru-RU" sz="2000" b="1" dirty="0">
                <a:latin typeface="Monotype Corsiva" pitchFamily="66" charset="0"/>
                <a:cs typeface="Calibri" pitchFamily="34" charset="0"/>
              </a:rPr>
              <a:t>г. Нерчинска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BEB8ECD7-3D2A-4233-B038-0A25251C8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960" y="52372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D7547C-4F6C-429F-997E-409136DC37B3}"/>
              </a:ext>
            </a:extLst>
          </p:cNvPr>
          <p:cNvSpPr txBox="1"/>
          <p:nvPr/>
        </p:nvSpPr>
        <p:spPr>
          <a:xfrm>
            <a:off x="801973" y="6765382"/>
            <a:ext cx="563167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latin typeface="Monotype Corsiva" pitchFamily="66" charset="0"/>
              </a:rPr>
              <a:t>Ахмедзянова Марина Галимзяновна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Музыкальный руководитель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Дата рождения: 16.07.1975 года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Место рождения: г. Нерчинск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Образование: Балейское педагогическое училище 1994 год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Курсы профессиональной переподготовки </a:t>
            </a:r>
            <a:r>
              <a:rPr lang="ru-RU" sz="2000" b="1" dirty="0" smtClean="0">
                <a:latin typeface="Monotype Corsiva" pitchFamily="66" charset="0"/>
              </a:rPr>
              <a:t>2023 </a:t>
            </a:r>
            <a:r>
              <a:rPr lang="ru-RU" sz="2000" b="1" dirty="0">
                <a:latin typeface="Monotype Corsiva" pitchFamily="66" charset="0"/>
              </a:rPr>
              <a:t>год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Педагогический стаж: </a:t>
            </a:r>
            <a:r>
              <a:rPr lang="ru-RU" sz="2000" b="1" dirty="0" smtClean="0">
                <a:latin typeface="Monotype Corsiva" pitchFamily="66" charset="0"/>
              </a:rPr>
              <a:t>28 </a:t>
            </a:r>
            <a:r>
              <a:rPr lang="ru-RU" sz="2000" b="1" dirty="0">
                <a:latin typeface="Monotype Corsiva" pitchFamily="66" charset="0"/>
              </a:rPr>
              <a:t>лет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В должности музыкального руководителя 17 лет</a:t>
            </a:r>
          </a:p>
          <a:p>
            <a:pPr algn="ctr"/>
            <a:r>
              <a:rPr lang="ru-RU" sz="2000" b="1" dirty="0">
                <a:latin typeface="Monotype Corsiva" pitchFamily="66" charset="0"/>
              </a:rPr>
              <a:t>Высшая квалификационная категория</a:t>
            </a:r>
          </a:p>
        </p:txBody>
      </p:sp>
      <p:pic>
        <p:nvPicPr>
          <p:cNvPr id="9" name="Picture 1" descr="G:\2022\инд фото\IMG_20230224_143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339" y="1770755"/>
            <a:ext cx="3795548" cy="5060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5888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31233" y="1033669"/>
            <a:ext cx="375699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Мое педагогическое кредо.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Детям очень маленьким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Трудно жить без чуда.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Пусть в каждом празднике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Чудо будет всюду!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дети в детстве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Красотой согреты,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Вырастут достойные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Граждане планеты!</a:t>
            </a:r>
            <a:endParaRPr kumimoji="0" lang="en-US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 </a:t>
            </a:r>
            <a:r>
              <a:rPr kumimoji="0" lang="en-US" sz="20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Чадова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75253" y="4393095"/>
            <a:ext cx="530749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 миссия музыкального руководителя.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меня каждый ребенок неповторим и открыт для восприятия красоты 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доброты.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Миссия музыкального руководителя – помочь каждому ребенку творчески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раскрыться,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дать почувствовать каждому ребенку свою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успешность.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неважно, какую дорогу выберет каждый из сегодняшних дошкольников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повзрослев,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но если в их душе я смогу оставить радостные воспоминания о своем дошкольном детстве,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буду считать, что миссию я свою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выполнила.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775252" y="596349"/>
            <a:ext cx="5208104" cy="871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Почему мне нравится быть музыкальным руководителем в детском саду.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Улыбнулась мне в жизни удача.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Благодарна за это судьбе.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Знаю я, не могло быть иначе,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этом мире, на этой земле.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Ведь профессий так много на свете,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Важных, нужных и трудовых.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меня привлекают дети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не мыслю я жизни без них!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пою с детворою песни,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учу всех ребят танцевать.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профессии нету чудесней!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себе могу твердо сказать!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хочу научить ребятишек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Слышать музыку в каплях дождя,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Слышать музыку в листьях осенних,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мелодию слышать ручья.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хочу научить ребятишек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Видеть музыку в волнах морских,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 снежинках, что сыплются с неба,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 красивых цветах полевых.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Жить без музыки скучно на свете,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Ее надо во всем замечать.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Ну, а главная музыка – в детях!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об этом хотела сказать.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0" descr="https://static8.depositphotos.com/1003603/872/i/950/depositphotos_8722978-stock-photo-background-with-music.jpg">
            <a:extLst>
              <a:ext uri="{FF2B5EF4-FFF2-40B4-BE49-F238E27FC236}">
                <a16:creationId xmlns:a16="http://schemas.microsoft.com/office/drawing/2014/main" xmlns="" id="{4340D1DF-CBA0-46E1-ADD8-46848D59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ДС-12\Desktop\Марина конкурс\документы\диплом.jpg"/>
          <p:cNvPicPr>
            <a:picLocks noChangeAspect="1" noChangeArrowheads="1"/>
          </p:cNvPicPr>
          <p:nvPr/>
        </p:nvPicPr>
        <p:blipFill>
          <a:blip r:embed="rId3" cstate="print"/>
          <a:srcRect t="22547" b="27499"/>
          <a:stretch>
            <a:fillRect/>
          </a:stretch>
        </p:blipFill>
        <p:spPr bwMode="auto">
          <a:xfrm>
            <a:off x="-1449" y="1192697"/>
            <a:ext cx="6859449" cy="249018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27582" y="337930"/>
            <a:ext cx="2842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Образование</a:t>
            </a:r>
            <a:endParaRPr lang="ru-RU" sz="2800" dirty="0"/>
          </a:p>
        </p:txBody>
      </p:sp>
      <p:pic>
        <p:nvPicPr>
          <p:cNvPr id="1027" name="Picture 3" descr="C:\Users\ДС-12\Desktop\Марина конкурс\документы\свидет.jpg"/>
          <p:cNvPicPr>
            <a:picLocks noChangeAspect="1" noChangeArrowheads="1"/>
          </p:cNvPicPr>
          <p:nvPr/>
        </p:nvPicPr>
        <p:blipFill>
          <a:blip r:embed="rId4" cstate="print"/>
          <a:srcRect l="17912" t="18244" r="17927" b="17050"/>
          <a:stretch>
            <a:fillRect/>
          </a:stretch>
        </p:blipFill>
        <p:spPr bwMode="auto">
          <a:xfrm>
            <a:off x="337930" y="4530917"/>
            <a:ext cx="6182139" cy="4533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0" descr="https://static8.depositphotos.com/1003603/872/i/950/depositphotos_8722978-stock-photo-background-with-music.jpg">
            <a:extLst>
              <a:ext uri="{FF2B5EF4-FFF2-40B4-BE49-F238E27FC236}">
                <a16:creationId xmlns:a16="http://schemas.microsoft.com/office/drawing/2014/main" xmlns="" id="{4340D1DF-CBA0-46E1-ADD8-46848D59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5A352A-C4E2-4811-8869-4E23A16AD771}"/>
              </a:ext>
            </a:extLst>
          </p:cNvPr>
          <p:cNvSpPr txBox="1"/>
          <p:nvPr/>
        </p:nvSpPr>
        <p:spPr>
          <a:xfrm>
            <a:off x="1259176" y="1388464"/>
            <a:ext cx="421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Курсы повышения квалификации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F2E75041-96AA-41AE-ABD9-FD3D83744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5680768"/>
              </p:ext>
            </p:extLst>
          </p:nvPr>
        </p:nvGraphicFramePr>
        <p:xfrm>
          <a:off x="357809" y="2345635"/>
          <a:ext cx="6202017" cy="387626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18465">
                  <a:extLst>
                    <a:ext uri="{9D8B030D-6E8A-4147-A177-3AD203B41FA5}">
                      <a16:colId xmlns:a16="http://schemas.microsoft.com/office/drawing/2014/main" xmlns="" val="1268135888"/>
                    </a:ext>
                  </a:extLst>
                </a:gridCol>
                <a:gridCol w="3316213">
                  <a:extLst>
                    <a:ext uri="{9D8B030D-6E8A-4147-A177-3AD203B41FA5}">
                      <a16:colId xmlns:a16="http://schemas.microsoft.com/office/drawing/2014/main" xmlns="" val="4254942462"/>
                    </a:ext>
                  </a:extLst>
                </a:gridCol>
                <a:gridCol w="2067339">
                  <a:extLst>
                    <a:ext uri="{9D8B030D-6E8A-4147-A177-3AD203B41FA5}">
                      <a16:colId xmlns:a16="http://schemas.microsoft.com/office/drawing/2014/main" xmlns="" val="2735214"/>
                    </a:ext>
                  </a:extLst>
                </a:gridCol>
              </a:tblGrid>
              <a:tr h="43338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Год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Название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Документ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976592540"/>
                  </a:ext>
                </a:extLst>
              </a:tr>
              <a:tr h="1844398"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2014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«Обновление содержания дошкольного образования»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Забайкальский институт повышения квалификации профессиональной переподготовки работников образования.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Удостоверение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 752401176535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1460516312"/>
                  </a:ext>
                </a:extLst>
              </a:tr>
              <a:tr h="1598479"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2018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«Обновление содержания дошкольного образования в соответствии с ФГОС»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Педагогический колледж г. Сретенска Забайкальского края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Удостоверение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 641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1108187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2418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0" descr="https://static8.depositphotos.com/1003603/872/i/950/depositphotos_8722978-stock-photo-background-with-music.jpg">
            <a:extLst>
              <a:ext uri="{FF2B5EF4-FFF2-40B4-BE49-F238E27FC236}">
                <a16:creationId xmlns:a16="http://schemas.microsoft.com/office/drawing/2014/main" xmlns="" id="{4340D1DF-CBA0-46E1-ADD8-46848D59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2" name="Picture 2" descr="C:\Users\ДС-12\Desktop\Марина конкурс\документы\удо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285461" y="-583095"/>
            <a:ext cx="4446104" cy="6102626"/>
          </a:xfrm>
          <a:prstGeom prst="rect">
            <a:avLst/>
          </a:prstGeom>
          <a:noFill/>
        </p:spPr>
      </p:pic>
      <p:pic>
        <p:nvPicPr>
          <p:cNvPr id="46083" name="Picture 3" descr="C:\Users\ДС-12\Desktop\Марина конкурс\документы\удост1.jpg"/>
          <p:cNvPicPr>
            <a:picLocks noChangeAspect="1" noChangeArrowheads="1"/>
          </p:cNvPicPr>
          <p:nvPr/>
        </p:nvPicPr>
        <p:blipFill>
          <a:blip r:embed="rId4" cstate="print"/>
          <a:srcRect t="1995" r="7671" b="2988"/>
          <a:stretch>
            <a:fillRect/>
          </a:stretch>
        </p:blipFill>
        <p:spPr bwMode="auto">
          <a:xfrm rot="16200000">
            <a:off x="1320591" y="4245319"/>
            <a:ext cx="4196940" cy="60827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826C8AB-CC87-48D6-8CCD-2C893C8D79D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A2E1B0-79A7-42FA-86E0-52866AF70C1D}"/>
              </a:ext>
            </a:extLst>
          </p:cNvPr>
          <p:cNvSpPr txBox="1"/>
          <p:nvPr/>
        </p:nvSpPr>
        <p:spPr>
          <a:xfrm>
            <a:off x="2143594" y="1930453"/>
            <a:ext cx="3215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Курсы профессиональной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переподготовки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DD116142-1991-47BA-91EF-3E5A09809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783280"/>
              </p:ext>
            </p:extLst>
          </p:nvPr>
        </p:nvGraphicFramePr>
        <p:xfrm>
          <a:off x="397564" y="3558210"/>
          <a:ext cx="6108168" cy="4114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36056">
                  <a:extLst>
                    <a:ext uri="{9D8B030D-6E8A-4147-A177-3AD203B41FA5}">
                      <a16:colId xmlns:a16="http://schemas.microsoft.com/office/drawing/2014/main" xmlns="" val="3418792657"/>
                    </a:ext>
                  </a:extLst>
                </a:gridCol>
                <a:gridCol w="2036056">
                  <a:extLst>
                    <a:ext uri="{9D8B030D-6E8A-4147-A177-3AD203B41FA5}">
                      <a16:colId xmlns:a16="http://schemas.microsoft.com/office/drawing/2014/main" xmlns="" val="1781345658"/>
                    </a:ext>
                  </a:extLst>
                </a:gridCol>
                <a:gridCol w="2036056">
                  <a:extLst>
                    <a:ext uri="{9D8B030D-6E8A-4147-A177-3AD203B41FA5}">
                      <a16:colId xmlns:a16="http://schemas.microsoft.com/office/drawing/2014/main" xmlns="" val="1384039596"/>
                    </a:ext>
                  </a:extLst>
                </a:gridCol>
              </a:tblGrid>
              <a:tr h="6610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Год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Название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Документ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618138069"/>
                  </a:ext>
                </a:extLst>
              </a:tr>
              <a:tr h="345374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«Музыкальный руководитель ДОО»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Частное учреждение дополнительного профессионального образования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Южный институт кадрового обеспечения.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Диплом</a:t>
                      </a:r>
                    </a:p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 ДОО678/19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030571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623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7106" name="Picture 2" descr="C:\Users\ДС-12\Desktop\Марина конкурс\документы\диплом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233764" y="1924191"/>
            <a:ext cx="4453972" cy="62882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04661" y="576468"/>
            <a:ext cx="3319670" cy="858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 – универсал!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солидно! Кто сказал?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Двадцать стульчиков у стенки-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мой «Колонный зал»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Тут и «Барыня» и Бах,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Ликование и страх,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движение, и слово,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улыбка на губах.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окошком холод лют,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детском садике уют.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Двадцать «птиц» танцуют польку,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Машут крыльями, поют.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Бездна нужных, добрых дел!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наших рук удел.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 нам Бог любви и силы,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Чтобы мир не оскудел!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09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EB612D-6FF1-42CE-9FF3-387E5C3AFF70}"/>
              </a:ext>
            </a:extLst>
          </p:cNvPr>
          <p:cNvSpPr txBox="1"/>
          <p:nvPr/>
        </p:nvSpPr>
        <p:spPr>
          <a:xfrm>
            <a:off x="652073" y="602886"/>
            <a:ext cx="55538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Monotype Corsiva" pitchFamily="66" charset="0"/>
              </a:rPr>
              <a:t>Музыкальный зал.</a:t>
            </a:r>
          </a:p>
          <a:p>
            <a:pPr algn="ctr"/>
            <a:endParaRPr lang="ru-RU" sz="2800" dirty="0">
              <a:latin typeface="Monotype Corsiva" pitchFamily="66" charset="0"/>
            </a:endParaRPr>
          </a:p>
          <a:p>
            <a:pPr algn="ctr"/>
            <a:r>
              <a:rPr lang="ru-RU" sz="2800" dirty="0">
                <a:latin typeface="Monotype Corsiva" pitchFamily="66" charset="0"/>
              </a:rPr>
              <a:t>В нашем саду есть чудесное место,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Где живет музыка, танец и песня!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Там дети играют, танцуют, поют,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И на зарядку все дружно идут.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C74C6F-BF79-42D0-92A7-20D0625966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723" y="4121550"/>
            <a:ext cx="5772173" cy="490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99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60E160-0EA1-4608-A7C6-3C8430A13D0F}"/>
              </a:ext>
            </a:extLst>
          </p:cNvPr>
          <p:cNvSpPr txBox="1"/>
          <p:nvPr/>
        </p:nvSpPr>
        <p:spPr>
          <a:xfrm>
            <a:off x="246360" y="421591"/>
            <a:ext cx="63333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Зона учебно-познавательной деятельности:</a:t>
            </a:r>
            <a:endParaRPr lang="ru-RU" sz="28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развивать музыкально-познавательные способности.</a:t>
            </a:r>
            <a:endParaRPr lang="ru-RU" sz="28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воспитывать интерес к музыке, </a:t>
            </a:r>
          </a:p>
          <a:p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обогащать музыкальные впечатления, </a:t>
            </a:r>
          </a:p>
          <a:p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знакомить с музыкальными понятиями, </a:t>
            </a:r>
          </a:p>
          <a:p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эмоциональную отзывчивость, </a:t>
            </a:r>
          </a:p>
          <a:p>
            <a:r>
              <a:rPr lang="ru-RU" sz="28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сенсорные способности, познавательные процессы.</a:t>
            </a:r>
            <a:endParaRPr lang="ru-RU" sz="28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12C2AFA-B551-4808-B50A-F9A5CDBD8C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371" y="4685014"/>
            <a:ext cx="5314011" cy="44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4655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D4D046-3CBE-4725-B898-90E75B9C9860}"/>
              </a:ext>
            </a:extLst>
          </p:cNvPr>
          <p:cNvSpPr txBox="1"/>
          <p:nvPr/>
        </p:nvSpPr>
        <p:spPr>
          <a:xfrm>
            <a:off x="298174" y="343230"/>
            <a:ext cx="62218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Зона музыкально- игровой и танцевальной деятельности:</a:t>
            </a:r>
            <a:endParaRPr lang="ru-RU" sz="24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Обучать певческим, двигательным навыкам, </a:t>
            </a: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обогащать музыкальные впечатления, </a:t>
            </a:r>
            <a:endParaRPr lang="ru-RU" sz="24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воспитывать любовь и интерес к музыке. </a:t>
            </a: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Стимулировать слуховой и зрительный 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анализаторы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корректировать 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виды движения,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психические 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функции. </a:t>
            </a: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творческую активность,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эмоциональную </a:t>
            </a:r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отзывчивость. </a:t>
            </a:r>
            <a:endParaRPr lang="ru-RU" sz="24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Укреплять костно-мышечный аппарат; </a:t>
            </a: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дыхание, сенсомоторные, </a:t>
            </a: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Monotype Corsiva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двигательные функции и качества движения.</a:t>
            </a:r>
            <a:endParaRPr lang="ru-RU" sz="2400" dirty="0">
              <a:effectLst/>
              <a:latin typeface="Monotype Corsiva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991FD9A-7195-4BE8-AD0E-4BA24416E3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713" y="5165209"/>
            <a:ext cx="5784573" cy="447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924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9123FD-B973-4A9F-8AFA-754B8DDE4625}"/>
              </a:ext>
            </a:extLst>
          </p:cNvPr>
          <p:cNvSpPr txBox="1"/>
          <p:nvPr/>
        </p:nvSpPr>
        <p:spPr>
          <a:xfrm>
            <a:off x="494678" y="887617"/>
            <a:ext cx="549060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Зона мультимедиа:</a:t>
            </a:r>
          </a:p>
          <a:p>
            <a:r>
              <a:rPr lang="ru-RU" sz="2400" b="1" dirty="0">
                <a:latin typeface="Monotype Corsiva" pitchFamily="66" charset="0"/>
              </a:rPr>
              <a:t>Цель:  расширить общий кругозор, </a:t>
            </a:r>
          </a:p>
          <a:p>
            <a:r>
              <a:rPr lang="ru-RU" sz="2400" b="1" dirty="0">
                <a:latin typeface="Monotype Corsiva" pitchFamily="66" charset="0"/>
              </a:rPr>
              <a:t>сформировать целостную картину мира.</a:t>
            </a:r>
          </a:p>
          <a:p>
            <a:r>
              <a:rPr lang="ru-RU" sz="2400" b="1" dirty="0">
                <a:latin typeface="Monotype Corsiva" pitchFamily="66" charset="0"/>
              </a:rPr>
              <a:t>Задачи: расширить возможности </a:t>
            </a:r>
          </a:p>
          <a:p>
            <a:r>
              <a:rPr lang="ru-RU" sz="2400" b="1" dirty="0">
                <a:latin typeface="Monotype Corsiva" pitchFamily="66" charset="0"/>
              </a:rPr>
              <a:t>музыкально-дидактического материала, </a:t>
            </a:r>
          </a:p>
          <a:p>
            <a:r>
              <a:rPr lang="ru-RU" sz="2400" b="1" dirty="0">
                <a:latin typeface="Monotype Corsiva" pitchFamily="66" charset="0"/>
              </a:rPr>
              <a:t>развивать познавательную  деятельность, </a:t>
            </a:r>
          </a:p>
          <a:p>
            <a:r>
              <a:rPr lang="ru-RU" sz="2400" b="1" dirty="0">
                <a:latin typeface="Monotype Corsiva" pitchFamily="66" charset="0"/>
              </a:rPr>
              <a:t>формировать интерес к знаниям и  умениям </a:t>
            </a:r>
          </a:p>
          <a:p>
            <a:r>
              <a:rPr lang="ru-RU" sz="2400" b="1" dirty="0">
                <a:latin typeface="Monotype Corsiva" pitchFamily="66" charset="0"/>
              </a:rPr>
              <a:t>в музыкальной деятельности.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A16642D-6827-4413-B4A7-3B1EAD9831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5132" y="4948009"/>
            <a:ext cx="5240366" cy="445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5495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3B666BF-E49D-4679-B825-6AC78944945B}"/>
              </a:ext>
            </a:extLst>
          </p:cNvPr>
          <p:cNvSpPr txBox="1"/>
          <p:nvPr/>
        </p:nvSpPr>
        <p:spPr>
          <a:xfrm>
            <a:off x="725720" y="312064"/>
            <a:ext cx="551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Праздничное оформление музыкального зала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5E1FB7-C108-4A3D-B539-0FE3747D3616}"/>
              </a:ext>
            </a:extLst>
          </p:cNvPr>
          <p:cNvSpPr txBox="1"/>
          <p:nvPr/>
        </p:nvSpPr>
        <p:spPr>
          <a:xfrm>
            <a:off x="603331" y="919084"/>
            <a:ext cx="59680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На маленькой полянке, прямо у опушки</a:t>
            </a:r>
          </a:p>
          <a:p>
            <a:r>
              <a:rPr lang="ru-RU" sz="2400" b="1" dirty="0">
                <a:latin typeface="Monotype Corsiva" pitchFamily="66" charset="0"/>
              </a:rPr>
              <a:t>Собрались у елки веселые зверушки.</a:t>
            </a:r>
          </a:p>
          <a:p>
            <a:r>
              <a:rPr lang="ru-RU" sz="2400" b="1" dirty="0">
                <a:latin typeface="Monotype Corsiva" pitchFamily="66" charset="0"/>
              </a:rPr>
              <a:t>Пришли сюда зайчата, бельчата и мышата.</a:t>
            </a:r>
          </a:p>
          <a:p>
            <a:r>
              <a:rPr lang="ru-RU" sz="2400" b="1" dirty="0">
                <a:latin typeface="Monotype Corsiva" pitchFamily="66" charset="0"/>
              </a:rPr>
              <a:t>Решили они елку сегодня нарядить.</a:t>
            </a:r>
          </a:p>
          <a:p>
            <a:r>
              <a:rPr lang="ru-RU" sz="2400" b="1" dirty="0">
                <a:latin typeface="Monotype Corsiva" pitchFamily="66" charset="0"/>
              </a:rPr>
              <a:t>И в Новогодний праздник всех в гости пригласить.</a:t>
            </a:r>
          </a:p>
          <a:p>
            <a:r>
              <a:rPr lang="ru-RU" sz="2400" b="1" dirty="0">
                <a:latin typeface="Monotype Corsiva" pitchFamily="66" charset="0"/>
              </a:rPr>
              <a:t>Веселые и дружные все водят хоровод.</a:t>
            </a:r>
          </a:p>
          <a:p>
            <a:r>
              <a:rPr lang="ru-RU" sz="2400" b="1" dirty="0">
                <a:latin typeface="Monotype Corsiva" pitchFamily="66" charset="0"/>
              </a:rPr>
              <a:t>Хороший получился веселый Новый год!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F067265-8E3E-47D9-8824-04CB0B2022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2606" y="6778635"/>
            <a:ext cx="3804187" cy="31273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7C65DA-DCD8-47CD-BEC2-B8BB1C2056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566" y="4135726"/>
            <a:ext cx="3558208" cy="301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7228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B677E8-8831-4263-9C03-9128C70BD7F9}"/>
              </a:ext>
            </a:extLst>
          </p:cNvPr>
          <p:cNvSpPr txBox="1"/>
          <p:nvPr/>
        </p:nvSpPr>
        <p:spPr>
          <a:xfrm>
            <a:off x="1720611" y="256687"/>
            <a:ext cx="38374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Тихо ель качается.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Старый год кончается.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Хорошо в лесу зимой,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Лес украшен бахромой,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Звонкий снег искрится,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Иней серебрится.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Смех, веселье, игры, шутки,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Песни, радость, пляски!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Хорошо нам всем живется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новогодней сказке!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F083D6E-2E76-4B33-96BC-FB51A2DD44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296" y="4043706"/>
            <a:ext cx="3837482" cy="32282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5609095-8589-44AB-AEDF-3B737A7AD09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6131" y="6679095"/>
            <a:ext cx="3957403" cy="29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0382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8CCDCC-B918-46FF-A37A-487418AC17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BD5BB09-C8AF-4E4C-BA5B-6F5B4853AB7A}"/>
              </a:ext>
            </a:extLst>
          </p:cNvPr>
          <p:cNvSpPr txBox="1"/>
          <p:nvPr/>
        </p:nvSpPr>
        <p:spPr>
          <a:xfrm>
            <a:off x="457199" y="816026"/>
            <a:ext cx="47509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Звезда горит не тает,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Блестит прекрасный лед.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И сразу наступает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Счастливый Новый год!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Новый год, Новый год,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Зажигает свечи,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Пусть всем счастье принесет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Calibri" pitchFamily="34" charset="0"/>
              </a:rPr>
              <a:t>Новогодний вечер!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136DE0-424D-4123-9E18-2E7C20D00C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4644" y="5068957"/>
            <a:ext cx="5217178" cy="408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7269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018A17A-07E1-48DC-A64A-9A1F9107B39F}"/>
              </a:ext>
            </a:extLst>
          </p:cNvPr>
          <p:cNvSpPr txBox="1"/>
          <p:nvPr/>
        </p:nvSpPr>
        <p:spPr>
          <a:xfrm>
            <a:off x="2272966" y="25841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Мои достижения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A29BC946-B4FD-46F1-B9BE-EF3CF2972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2363275"/>
              </p:ext>
            </p:extLst>
          </p:nvPr>
        </p:nvGraphicFramePr>
        <p:xfrm>
          <a:off x="284814" y="730774"/>
          <a:ext cx="6430779" cy="420304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56413">
                  <a:extLst>
                    <a:ext uri="{9D8B030D-6E8A-4147-A177-3AD203B41FA5}">
                      <a16:colId xmlns:a16="http://schemas.microsoft.com/office/drawing/2014/main" xmlns="" val="1045700675"/>
                    </a:ext>
                  </a:extLst>
                </a:gridCol>
                <a:gridCol w="771994">
                  <a:extLst>
                    <a:ext uri="{9D8B030D-6E8A-4147-A177-3AD203B41FA5}">
                      <a16:colId xmlns:a16="http://schemas.microsoft.com/office/drawing/2014/main" xmlns="" val="3455209218"/>
                    </a:ext>
                  </a:extLst>
                </a:gridCol>
                <a:gridCol w="1933731">
                  <a:extLst>
                    <a:ext uri="{9D8B030D-6E8A-4147-A177-3AD203B41FA5}">
                      <a16:colId xmlns:a16="http://schemas.microsoft.com/office/drawing/2014/main" xmlns="" val="2391148766"/>
                    </a:ext>
                  </a:extLst>
                </a:gridCol>
                <a:gridCol w="2068641">
                  <a:extLst>
                    <a:ext uri="{9D8B030D-6E8A-4147-A177-3AD203B41FA5}">
                      <a16:colId xmlns:a16="http://schemas.microsoft.com/office/drawing/2014/main" xmlns="" val="3192811845"/>
                    </a:ext>
                  </a:extLst>
                </a:gridCol>
              </a:tblGrid>
              <a:tr h="3714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Статус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Год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Название мероприятия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Результат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958602120"/>
                  </a:ext>
                </a:extLst>
              </a:tr>
              <a:tr h="520067"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Региональный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2016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Всероссийский конкурс «Детские сады – детям»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Диплом лауреата «Лучший профессионал детского сада»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123165631"/>
                  </a:ext>
                </a:extLst>
              </a:tr>
              <a:tr h="371477"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2018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Творческая выставка «Созвездие талантов»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Сертификат участника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2758857105"/>
                  </a:ext>
                </a:extLst>
              </a:tr>
              <a:tr h="817247"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Всероссийский интеллектуальный турнир способностей</a:t>
                      </a:r>
                    </a:p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«РостОК – интеллектУм»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Сертификат участника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4083069263"/>
                  </a:ext>
                </a:extLst>
              </a:tr>
              <a:tr h="668657"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Конкурс инсценированной детской песни «Маленькая страна»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Почетное грамота</a:t>
                      </a:r>
                    </a:p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1 место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2098456648"/>
                  </a:ext>
                </a:extLst>
              </a:tr>
              <a:tr h="905483"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Праздничный концерт «День защиты детей»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Грамота участника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12282996"/>
                  </a:ext>
                </a:extLst>
              </a:tr>
            </a:tbl>
          </a:graphicData>
        </a:graphic>
      </p:graphicFrame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xmlns="" id="{EF2CA58B-4F7F-470D-A544-FE5C4718F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6753330"/>
              </p:ext>
            </p:extLst>
          </p:nvPr>
        </p:nvGraphicFramePr>
        <p:xfrm>
          <a:off x="298174" y="4850295"/>
          <a:ext cx="6409926" cy="49777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60447">
                  <a:extLst>
                    <a:ext uri="{9D8B030D-6E8A-4147-A177-3AD203B41FA5}">
                      <a16:colId xmlns:a16="http://schemas.microsoft.com/office/drawing/2014/main" xmlns="" val="2310882613"/>
                    </a:ext>
                  </a:extLst>
                </a:gridCol>
                <a:gridCol w="762909">
                  <a:extLst>
                    <a:ext uri="{9D8B030D-6E8A-4147-A177-3AD203B41FA5}">
                      <a16:colId xmlns:a16="http://schemas.microsoft.com/office/drawing/2014/main" xmlns="" val="463328591"/>
                    </a:ext>
                  </a:extLst>
                </a:gridCol>
                <a:gridCol w="1937189">
                  <a:extLst>
                    <a:ext uri="{9D8B030D-6E8A-4147-A177-3AD203B41FA5}">
                      <a16:colId xmlns:a16="http://schemas.microsoft.com/office/drawing/2014/main" xmlns="" val="3763514465"/>
                    </a:ext>
                  </a:extLst>
                </a:gridCol>
                <a:gridCol w="2049381">
                  <a:extLst>
                    <a:ext uri="{9D8B030D-6E8A-4147-A177-3AD203B41FA5}">
                      <a16:colId xmlns:a16="http://schemas.microsoft.com/office/drawing/2014/main" xmlns="" val="2447712544"/>
                    </a:ext>
                  </a:extLst>
                </a:gridCol>
              </a:tblGrid>
              <a:tr h="146727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Образовательный центр «Лучшее решение» Публикация в сборнике «Материалы по дошкольному воспитанию»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Свидетельство о публикации. 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№1912311147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Материал прошел экспертную оценку, опубликован на сайте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www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лучший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педагог.рф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» 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4146806392"/>
                  </a:ext>
                </a:extLst>
              </a:tr>
              <a:tr h="1641817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Образовательный центр «Лучшее решение» Публикация в сборнике «Материалы по дошкольному воспитанию»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Свидетельство о публикации. 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№1912311141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Материал прошел экспертную оценку, опубликован на сайте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www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лучший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педагог.рф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» 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81293367"/>
                  </a:ext>
                </a:extLst>
              </a:tr>
              <a:tr h="1641817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2019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Образовательный центр «Лучшее решение» Публикация в сборнике «Материалы по дошкольному воспитанию»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Свидетельство о публикации. 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№1911271427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Материал прошел экспертную оценку, опубликован на сайте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«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www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лучший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педагог.рф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» 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4259115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7437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2A38D481-FEE6-41A7-9E26-6EE3CEDF96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8260226"/>
              </p:ext>
            </p:extLst>
          </p:nvPr>
        </p:nvGraphicFramePr>
        <p:xfrm>
          <a:off x="0" y="48798"/>
          <a:ext cx="6858000" cy="93212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0679">
                  <a:extLst>
                    <a:ext uri="{9D8B030D-6E8A-4147-A177-3AD203B41FA5}">
                      <a16:colId xmlns:a16="http://schemas.microsoft.com/office/drawing/2014/main" xmlns="" val="1122733003"/>
                    </a:ext>
                  </a:extLst>
                </a:gridCol>
                <a:gridCol w="805995">
                  <a:extLst>
                    <a:ext uri="{9D8B030D-6E8A-4147-A177-3AD203B41FA5}">
                      <a16:colId xmlns:a16="http://schemas.microsoft.com/office/drawing/2014/main" xmlns="" val="3498956647"/>
                    </a:ext>
                  </a:extLst>
                </a:gridCol>
                <a:gridCol w="2227041">
                  <a:extLst>
                    <a:ext uri="{9D8B030D-6E8A-4147-A177-3AD203B41FA5}">
                      <a16:colId xmlns:a16="http://schemas.microsoft.com/office/drawing/2014/main" xmlns="" val="3452252414"/>
                    </a:ext>
                  </a:extLst>
                </a:gridCol>
                <a:gridCol w="2074285">
                  <a:extLst>
                    <a:ext uri="{9D8B030D-6E8A-4147-A177-3AD203B41FA5}">
                      <a16:colId xmlns:a16="http://schemas.microsoft.com/office/drawing/2014/main" xmlns="" val="3241373498"/>
                    </a:ext>
                  </a:extLst>
                </a:gridCol>
              </a:tblGrid>
              <a:tr h="3845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Статус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Год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Название мероприятия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Результат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17848628"/>
                  </a:ext>
                </a:extLst>
              </a:tr>
              <a:tr h="102392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2020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Организация экспертно – методической деятельности муниципальной методической службы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Благодарность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Приказ № 116-п от 01.10.2020 г.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2411524552"/>
                  </a:ext>
                </a:extLst>
              </a:tr>
              <a:tr h="6028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2020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Конкурс «Современное занятие в условиях реализации ФГОС»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Грамота призера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Приказ №78-п от 13.05.2020 г.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201330684"/>
                  </a:ext>
                </a:extLst>
              </a:tr>
              <a:tr h="102392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2020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Конкурс «Мы ищем таланты – мое хобби и увлечения» в номинации «Декоративно – прикладное искусство»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Диплом участника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Приказ № 40-п от 24.03.2020 г.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172282009"/>
                  </a:ext>
                </a:extLst>
              </a:tr>
              <a:tr h="8640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МБДОУ ЦРР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Детский сад № 12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г. Нерчинска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2020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Конкурс «Новогодний чудо-шар» в номинации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«Самый красивый шар»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Грамота 1 место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767551300"/>
                  </a:ext>
                </a:extLst>
              </a:tr>
              <a:tr h="95681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Районный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2021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Конкурс инсценированной детской песни «Маленькая страна»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Грамота участника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4113876390"/>
                  </a:ext>
                </a:extLst>
              </a:tr>
              <a:tr h="8640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2021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Открытый всероссийский турнир способностей «РостОК – интеллектУм»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Сертификат участника экспертного совета турнира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3838855089"/>
                  </a:ext>
                </a:extLst>
              </a:tr>
              <a:tr h="343455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Всероссийский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Всероссийский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2021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2021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Открытый всероссийский турнир способностей «РостОК – интеллектУм»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Открытый всероссийский турнир способностей «РостОК – интеллектУм»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Благодарность</a:t>
                      </a:r>
                    </a:p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За участие воспитанников в турнире 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Диплом  за подготовку призера </a:t>
                      </a:r>
                    </a:p>
                    <a:p>
                      <a:pPr algn="ctr"/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Открытого всероссийского турнира способностей «РостОК – интеллектУм»</a:t>
                      </a: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extLst>
                  <a:ext uri="{0D108BD9-81ED-4DB2-BD59-A6C34878D82A}">
                    <a16:rowId xmlns:a16="http://schemas.microsoft.com/office/drawing/2014/main" xmlns="" val="2228016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49707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4273C1-B8F4-4176-A4C8-3584ECCDA6C5}"/>
              </a:ext>
            </a:extLst>
          </p:cNvPr>
          <p:cNvSpPr txBox="1"/>
          <p:nvPr/>
        </p:nvSpPr>
        <p:spPr>
          <a:xfrm>
            <a:off x="2001187" y="283323"/>
            <a:ext cx="1747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Мои награды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D6332BB-988D-4B88-8E38-409341C7D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7164952"/>
              </p:ext>
            </p:extLst>
          </p:nvPr>
        </p:nvGraphicFramePr>
        <p:xfrm>
          <a:off x="440240" y="763678"/>
          <a:ext cx="6147596" cy="88721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91356">
                  <a:extLst>
                    <a:ext uri="{9D8B030D-6E8A-4147-A177-3AD203B41FA5}">
                      <a16:colId xmlns="" xmlns:a16="http://schemas.microsoft.com/office/drawing/2014/main" val="2520023997"/>
                    </a:ext>
                  </a:extLst>
                </a:gridCol>
                <a:gridCol w="2806262">
                  <a:extLst>
                    <a:ext uri="{9D8B030D-6E8A-4147-A177-3AD203B41FA5}">
                      <a16:colId xmlns="" xmlns:a16="http://schemas.microsoft.com/office/drawing/2014/main" val="1886286425"/>
                    </a:ext>
                  </a:extLst>
                </a:gridCol>
                <a:gridCol w="2649978">
                  <a:extLst>
                    <a:ext uri="{9D8B030D-6E8A-4147-A177-3AD203B41FA5}">
                      <a16:colId xmlns="" xmlns:a16="http://schemas.microsoft.com/office/drawing/2014/main" val="2592600885"/>
                    </a:ext>
                  </a:extLst>
                </a:gridCol>
              </a:tblGrid>
              <a:tr h="28591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Год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Награда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Статус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815369506"/>
                  </a:ext>
                </a:extLst>
              </a:tr>
              <a:tr h="79848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2009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Почетная грамота Министра образования и молодежной политики Забайкальского края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Почетная грамота Министра образования и молодежной политики Забайкальского края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Приказ от 11.06.2009 №343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1721848836"/>
                  </a:ext>
                </a:extLst>
              </a:tr>
              <a:tr h="79671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2012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Почетная грамота Нерчинского районного комитета профсоюза работников народного образования и науки РФ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Профсоюз работников народного образования и науки РФ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1031145407"/>
                  </a:ext>
                </a:extLst>
              </a:tr>
              <a:tr h="63728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2012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Грамота Главы администрации муниципального района «Нерчинский район»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Администрации муниципального района «Нерчинский район»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282553620"/>
                  </a:ext>
                </a:extLst>
              </a:tr>
              <a:tr h="101148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2014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Почетная грамота  Президиума Забайкальского краевого комитета Профсоюза работников народного образования и науки РФ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Профсоюз народного образования и науки РФ. Забайкальская краевая организация.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1339691778"/>
                  </a:ext>
                </a:extLst>
              </a:tr>
              <a:tr h="95770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2015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Грамота Главы муниципального района «Нерчинский район»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Администрация муниципального района «Нерчинский район»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Распоряжение № 727 от 01.10.2015 г.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1707671731"/>
                  </a:ext>
                </a:extLst>
              </a:tr>
              <a:tr h="78055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2017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Благодарность </a:t>
                      </a: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начальника </a:t>
                      </a:r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</a:t>
                      </a:r>
                    </a:p>
                    <a:p>
                      <a:r>
                        <a:rPr lang="ru-RU" sz="1200" dirty="0">
                          <a:latin typeface="Bookman Old Style" panose="02050604050505020204" pitchFamily="18" charset="0"/>
                        </a:rPr>
                        <a:t>Приказ № 250 от 23.08.2017 </a:t>
                      </a:r>
                    </a:p>
                  </a:txBody>
                  <a:tcPr marT="37148" marB="37148"/>
                </a:tc>
                <a:extLst>
                  <a:ext uri="{0D108BD9-81ED-4DB2-BD59-A6C34878D82A}">
                    <a16:rowId xmlns="" xmlns:a16="http://schemas.microsoft.com/office/drawing/2014/main" val="1473684421"/>
                  </a:ext>
                </a:extLst>
              </a:tr>
              <a:tr h="78055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2020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Грамота начальника УО Администрации муниципального района «Нерчинский район»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 Приказ №78-п от 13.05.2020 г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</a:tr>
              <a:tr h="78055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2020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Грамота начальника УО Администрации муниципального района «Нерчинский район»</a:t>
                      </a: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 Приказ №116-п от 01.10.2020 г</a:t>
                      </a:r>
                    </a:p>
                  </a:txBody>
                  <a:tcPr marT="37148" marB="37148"/>
                </a:tc>
              </a:tr>
              <a:tr h="79066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2021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Диплом  </a:t>
                      </a:r>
                      <a:r>
                        <a:rPr lang="en-US" sz="1200" dirty="0" smtClean="0">
                          <a:latin typeface="Bookman Old Style" panose="02050604050505020204" pitchFamily="18" charset="0"/>
                        </a:rPr>
                        <a:t>III</a:t>
                      </a: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 районного Фестиваля педагогических идей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 Приказ №40-п от 24.03.2021 г</a:t>
                      </a:r>
                    </a:p>
                  </a:txBody>
                  <a:tcPr marT="37148" marB="37148"/>
                </a:tc>
              </a:tr>
              <a:tr h="11138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2022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Диплом </a:t>
                      </a:r>
                      <a:r>
                        <a:rPr lang="en-US" sz="1200" dirty="0" smtClean="0">
                          <a:latin typeface="Bookman Old Style" panose="02050604050505020204" pitchFamily="18" charset="0"/>
                        </a:rPr>
                        <a:t>I </a:t>
                      </a: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степени муниципальный этап Всероссийского конкурса «Педагог года – 2022» в номинации «Воспитатель года»</a:t>
                      </a:r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Bookman Old Style" panose="02050604050505020204" pitchFamily="18" charset="0"/>
                        </a:rPr>
                        <a:t>УО Администрации муниципального района «Нерчинский район» Приказ №66-п от 15.04.2022 г</a:t>
                      </a:r>
                    </a:p>
                    <a:p>
                      <a:endParaRPr lang="ru-RU" sz="1200" dirty="0">
                        <a:latin typeface="Bookman Old Style" panose="02050604050505020204" pitchFamily="18" charset="0"/>
                      </a:endParaRPr>
                    </a:p>
                  </a:txBody>
                  <a:tcPr marT="37148" marB="3714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2313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ДС-12\Desktop\Марина конкурс\документы\грамоты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4473" y="0"/>
            <a:ext cx="3283527" cy="4742872"/>
          </a:xfrm>
          <a:prstGeom prst="rect">
            <a:avLst/>
          </a:prstGeom>
          <a:noFill/>
        </p:spPr>
      </p:pic>
      <p:pic>
        <p:nvPicPr>
          <p:cNvPr id="3" name="Picture 2" descr="C:\Users\ДС-12\Desktop\Марина конкурс\документы\грамоты\8.jpg"/>
          <p:cNvPicPr>
            <a:picLocks noChangeAspect="1" noChangeArrowheads="1"/>
          </p:cNvPicPr>
          <p:nvPr/>
        </p:nvPicPr>
        <p:blipFill>
          <a:blip r:embed="rId3" cstate="print"/>
          <a:srcRect r="7273" b="2280"/>
          <a:stretch>
            <a:fillRect/>
          </a:stretch>
        </p:blipFill>
        <p:spPr bwMode="auto">
          <a:xfrm>
            <a:off x="0" y="0"/>
            <a:ext cx="3200400" cy="4622798"/>
          </a:xfrm>
          <a:prstGeom prst="rect">
            <a:avLst/>
          </a:prstGeom>
          <a:noFill/>
        </p:spPr>
      </p:pic>
      <p:pic>
        <p:nvPicPr>
          <p:cNvPr id="4" name="Picture 2" descr="C:\Users\ДС-12\Desktop\Марина конкурс\документы\грамоты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33110"/>
            <a:ext cx="3304096" cy="4764424"/>
          </a:xfrm>
          <a:prstGeom prst="rect">
            <a:avLst/>
          </a:prstGeom>
          <a:noFill/>
        </p:spPr>
      </p:pic>
      <p:pic>
        <p:nvPicPr>
          <p:cNvPr id="5" name="Picture 2" descr="C:\Users\ДС-12\Desktop\Марина конкурс\документы\грамоты\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8895" y="5174672"/>
            <a:ext cx="3259105" cy="4731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ДС-12\Desktop\Марина конкурс\документы\грамоты\10.jpg"/>
          <p:cNvPicPr>
            <a:picLocks noChangeAspect="1" noChangeArrowheads="1"/>
          </p:cNvPicPr>
          <p:nvPr/>
        </p:nvPicPr>
        <p:blipFill>
          <a:blip r:embed="rId2" cstate="print"/>
          <a:srcRect r="2324"/>
          <a:stretch>
            <a:fillRect/>
          </a:stretch>
        </p:blipFill>
        <p:spPr bwMode="auto">
          <a:xfrm>
            <a:off x="-1" y="0"/>
            <a:ext cx="3262745" cy="4712854"/>
          </a:xfrm>
          <a:prstGeom prst="rect">
            <a:avLst/>
          </a:prstGeom>
          <a:noFill/>
        </p:spPr>
      </p:pic>
      <p:pic>
        <p:nvPicPr>
          <p:cNvPr id="3" name="Picture 2" descr="C:\Users\ДС-12\Desktop\Марина конкурс\документы\грамоты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3656" y="0"/>
            <a:ext cx="3264344" cy="4715164"/>
          </a:xfrm>
          <a:prstGeom prst="rect">
            <a:avLst/>
          </a:prstGeom>
          <a:noFill/>
        </p:spPr>
      </p:pic>
      <p:pic>
        <p:nvPicPr>
          <p:cNvPr id="4" name="Picture 2" descr="C:\Users\ДС-12\Desktop\Марина конкурс\документы\грамоты\12.jpg"/>
          <p:cNvPicPr>
            <a:picLocks noChangeAspect="1" noChangeArrowheads="1"/>
          </p:cNvPicPr>
          <p:nvPr/>
        </p:nvPicPr>
        <p:blipFill>
          <a:blip r:embed="rId4" cstate="print"/>
          <a:srcRect r="2727"/>
          <a:stretch>
            <a:fillRect/>
          </a:stretch>
        </p:blipFill>
        <p:spPr bwMode="auto">
          <a:xfrm>
            <a:off x="0" y="4987636"/>
            <a:ext cx="3405021" cy="4918364"/>
          </a:xfrm>
          <a:prstGeom prst="rect">
            <a:avLst/>
          </a:prstGeom>
          <a:noFill/>
        </p:spPr>
      </p:pic>
      <p:pic>
        <p:nvPicPr>
          <p:cNvPr id="5" name="Picture 2" descr="C:\Users\ДС-12\Desktop\Марина конкурс\документы\грамоты\13.jpg"/>
          <p:cNvPicPr>
            <a:picLocks noChangeAspect="1" noChangeArrowheads="1"/>
          </p:cNvPicPr>
          <p:nvPr/>
        </p:nvPicPr>
        <p:blipFill>
          <a:blip r:embed="rId5" cstate="print"/>
          <a:srcRect r="2524"/>
          <a:stretch>
            <a:fillRect/>
          </a:stretch>
        </p:blipFill>
        <p:spPr bwMode="auto">
          <a:xfrm>
            <a:off x="3532909" y="5103091"/>
            <a:ext cx="3325091" cy="4802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ДС-12\Desktop\Марина конкурс\документы\грамоты\14.jpg"/>
          <p:cNvPicPr>
            <a:picLocks noChangeAspect="1" noChangeArrowheads="1"/>
          </p:cNvPicPr>
          <p:nvPr/>
        </p:nvPicPr>
        <p:blipFill>
          <a:blip r:embed="rId3" cstate="print"/>
          <a:srcRect r="2008"/>
          <a:stretch>
            <a:fillRect/>
          </a:stretch>
        </p:blipFill>
        <p:spPr bwMode="auto">
          <a:xfrm>
            <a:off x="0" y="0"/>
            <a:ext cx="3241964" cy="4682837"/>
          </a:xfrm>
          <a:prstGeom prst="rect">
            <a:avLst/>
          </a:prstGeom>
          <a:noFill/>
        </p:spPr>
      </p:pic>
      <p:pic>
        <p:nvPicPr>
          <p:cNvPr id="3" name="Picture 2" descr="C:\Users\ДС-12\Desktop\Марина конкурс\документы\грамоты\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4508" y="0"/>
            <a:ext cx="3323492" cy="4800599"/>
          </a:xfrm>
          <a:prstGeom prst="rect">
            <a:avLst/>
          </a:prstGeom>
          <a:noFill/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-1" y="5237018"/>
          <a:ext cx="3296829" cy="4668982"/>
        </p:xfrm>
        <a:graphic>
          <a:graphicData uri="http://schemas.openxmlformats.org/presentationml/2006/ole">
            <p:oleObj spid="_x0000_s4097" name="PDF" r:id="rId5" imgW="0" imgH="0" progId="FoxitReader.Document">
              <p:embed/>
            </p:oleObj>
          </a:graphicData>
        </a:graphic>
      </p:graphicFrame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546379" y="5174673"/>
          <a:ext cx="3311622" cy="4731327"/>
        </p:xfrm>
        <a:graphic>
          <a:graphicData uri="http://schemas.openxmlformats.org/presentationml/2006/ole">
            <p:oleObj spid="_x0000_s4098" name="PDF" r:id="rId6" imgW="0" imgH="0" progId="FoxitReader.Document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Users\ДС-12\Desktop\Марина конкурс\документы\грамоты\17.jpg"/>
          <p:cNvPicPr>
            <a:picLocks noChangeAspect="1" noChangeArrowheads="1"/>
          </p:cNvPicPr>
          <p:nvPr/>
        </p:nvPicPr>
        <p:blipFill>
          <a:blip r:embed="rId2" cstate="print"/>
          <a:srcRect l="1515" r="3636" b="2040"/>
          <a:stretch>
            <a:fillRect/>
          </a:stretch>
        </p:blipFill>
        <p:spPr bwMode="auto">
          <a:xfrm>
            <a:off x="0" y="0"/>
            <a:ext cx="3337881" cy="4821383"/>
          </a:xfrm>
          <a:prstGeom prst="rect">
            <a:avLst/>
          </a:prstGeom>
          <a:noFill/>
        </p:spPr>
      </p:pic>
      <p:pic>
        <p:nvPicPr>
          <p:cNvPr id="3" name="Picture 2" descr="C:\Users\ДС-12\Desktop\Марина конкурс\документы\грамоты\16.jpg"/>
          <p:cNvPicPr>
            <a:picLocks noChangeAspect="1" noChangeArrowheads="1"/>
          </p:cNvPicPr>
          <p:nvPr/>
        </p:nvPicPr>
        <p:blipFill>
          <a:blip r:embed="rId3" cstate="print"/>
          <a:srcRect l="1515" t="1907" r="3939"/>
          <a:stretch>
            <a:fillRect/>
          </a:stretch>
        </p:blipFill>
        <p:spPr bwMode="auto">
          <a:xfrm>
            <a:off x="3534508" y="0"/>
            <a:ext cx="3323492" cy="4800600"/>
          </a:xfrm>
          <a:prstGeom prst="rect">
            <a:avLst/>
          </a:prstGeom>
          <a:noFill/>
        </p:spPr>
      </p:pic>
      <p:pic>
        <p:nvPicPr>
          <p:cNvPr id="4" name="Picture 2" descr="C:\Users\ДС-12\Desktop\Марина конкурс\документы\грамоты\18.jpg"/>
          <p:cNvPicPr>
            <a:picLocks noChangeAspect="1" noChangeArrowheads="1"/>
          </p:cNvPicPr>
          <p:nvPr/>
        </p:nvPicPr>
        <p:blipFill>
          <a:blip r:embed="rId4" cstate="print"/>
          <a:srcRect l="3030" t="2263" r="3636"/>
          <a:stretch>
            <a:fillRect/>
          </a:stretch>
        </p:blipFill>
        <p:spPr bwMode="auto">
          <a:xfrm>
            <a:off x="0" y="5253181"/>
            <a:ext cx="3221182" cy="4652819"/>
          </a:xfrm>
          <a:prstGeom prst="rect">
            <a:avLst/>
          </a:prstGeom>
          <a:noFill/>
        </p:spPr>
      </p:pic>
      <p:pic>
        <p:nvPicPr>
          <p:cNvPr id="5" name="Picture 2" descr="C:\Users\ДС-12\Desktop\Марина конкурс\документы\грамоты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5312311"/>
            <a:ext cx="3200400" cy="4593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1395</TotalTime>
  <Words>1376</Words>
  <Application>Microsoft Office PowerPoint</Application>
  <PresentationFormat>Лист A4 (210x297 мм)</PresentationFormat>
  <Paragraphs>310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PDF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ДС-12</cp:lastModifiedBy>
  <cp:revision>103</cp:revision>
  <dcterms:created xsi:type="dcterms:W3CDTF">2022-02-01T01:57:03Z</dcterms:created>
  <dcterms:modified xsi:type="dcterms:W3CDTF">2023-02-26T23:05:57Z</dcterms:modified>
</cp:coreProperties>
</file>